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tamaran" pitchFamily="2" charset="77"/>
      <p:regular r:id="rId11"/>
      <p:bold r:id="rId12"/>
    </p:embeddedFont>
    <p:embeddedFont>
      <p:font typeface="Catamaran Light" pitchFamily="2" charset="77"/>
      <p:regular r:id="rId13"/>
      <p:bold r:id="rId14"/>
    </p:embeddedFont>
    <p:embeddedFont>
      <p:font typeface="Fira Sans Extra Condensed Medium" panose="020B0603050000020004" pitchFamily="34" charset="0"/>
      <p:regular r:id="rId15"/>
      <p:bold r:id="rId16"/>
      <p:italic r:id="rId17"/>
      <p:boldItalic r:id="rId18"/>
    </p:embeddedFont>
    <p:embeddedFont>
      <p:font typeface="Livvic" pitchFamily="2" charset="77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Roboto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6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cHhKHANEspPUHVLqcZyY8j3RP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0"/>
  </p:normalViewPr>
  <p:slideViewPr>
    <p:cSldViewPr snapToGrid="0">
      <p:cViewPr varScale="1">
        <p:scale>
          <a:sx n="151" d="100"/>
          <a:sy n="151" d="100"/>
        </p:scale>
        <p:origin x="760" y="176"/>
      </p:cViewPr>
      <p:guideLst>
        <p:guide orient="horz" pos="60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presProps" Target="presProp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9dbe1af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339dbe1af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9dbe1afb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339dbe1afb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56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5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6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67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6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6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68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8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68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68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6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6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6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9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69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69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69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69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0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0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1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1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1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71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71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71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71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2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72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72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72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72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2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4"/>
          <p:cNvSpPr txBox="1">
            <a:spLocks noGrp="1"/>
          </p:cNvSpPr>
          <p:nvPr>
            <p:ph type="body" idx="1"/>
          </p:nvPr>
        </p:nvSpPr>
        <p:spPr>
          <a:xfrm>
            <a:off x="642050" y="540000"/>
            <a:ext cx="2649600" cy="30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000"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4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5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5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7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6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6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76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1"/>
          <p:cNvSpPr txBox="1">
            <a:spLocks noGrp="1"/>
          </p:cNvSpPr>
          <p:nvPr>
            <p:ph type="subTitle" idx="1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2"/>
          <p:cNvSpPr txBox="1">
            <a:spLocks noGrp="1"/>
          </p:cNvSpPr>
          <p:nvPr>
            <p:ph type="title"/>
          </p:nvPr>
        </p:nvSpPr>
        <p:spPr>
          <a:xfrm>
            <a:off x="2135550" y="1599688"/>
            <a:ext cx="48729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subTitle" idx="1"/>
          </p:nvPr>
        </p:nvSpPr>
        <p:spPr>
          <a:xfrm>
            <a:off x="2135550" y="2872713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3"/>
          <p:cNvSpPr>
            <a:spLocks noGrp="1"/>
          </p:cNvSpPr>
          <p:nvPr>
            <p:ph type="pic" idx="2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83"/>
          <p:cNvSpPr txBox="1">
            <a:spLocks noGrp="1"/>
          </p:cNvSpPr>
          <p:nvPr>
            <p:ph type="title"/>
          </p:nvPr>
        </p:nvSpPr>
        <p:spPr>
          <a:xfrm>
            <a:off x="720000" y="4010225"/>
            <a:ext cx="7704000" cy="5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4"/>
          <p:cNvSpPr txBox="1">
            <a:spLocks noGrp="1"/>
          </p:cNvSpPr>
          <p:nvPr>
            <p:ph type="title" hasCustomPrompt="1"/>
          </p:nvPr>
        </p:nvSpPr>
        <p:spPr>
          <a:xfrm>
            <a:off x="1284000" y="1401413"/>
            <a:ext cx="6576000" cy="1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9" name="Google Shape;129;p84"/>
          <p:cNvSpPr txBox="1">
            <a:spLocks noGrp="1"/>
          </p:cNvSpPr>
          <p:nvPr>
            <p:ph type="subTitle" idx="1"/>
          </p:nvPr>
        </p:nvSpPr>
        <p:spPr>
          <a:xfrm>
            <a:off x="1284000" y="314818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6"/>
          <p:cNvSpPr txBox="1">
            <a:spLocks noGrp="1"/>
          </p:cNvSpPr>
          <p:nvPr>
            <p:ph type="title"/>
          </p:nvPr>
        </p:nvSpPr>
        <p:spPr>
          <a:xfrm>
            <a:off x="5553850" y="13138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6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7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8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8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8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5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5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7" name="Google Shape;17;p5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5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" name="Google Shape;20;p5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5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0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60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0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1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61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1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4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5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/>
          <p:nvPr/>
        </p:nvSpPr>
        <p:spPr>
          <a:xfrm>
            <a:off x="0" y="75"/>
            <a:ext cx="9144000" cy="5143500"/>
          </a:xfrm>
          <a:prstGeom prst="rect">
            <a:avLst/>
          </a:prstGeom>
          <a:solidFill>
            <a:srgbClr val="CFC3AC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 rot="5400000">
            <a:off x="2602150" y="-1208625"/>
            <a:ext cx="3642600" cy="7656600"/>
          </a:xfrm>
          <a:prstGeom prst="rect">
            <a:avLst/>
          </a:prstGeom>
          <a:solidFill>
            <a:srgbClr val="908269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3222400" y="3483525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José Antonio Ruiz Heredia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Joseph Tartivel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None/>
            </a:pP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Álvaro Honrubia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167250" y="1728525"/>
            <a:ext cx="6512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NON</a:t>
            </a:r>
            <a:r>
              <a:rPr lang="en">
                <a:solidFill>
                  <a:schemeClr val="lt1"/>
                </a:solidFill>
              </a:rPr>
              <a:t>-</a:t>
            </a: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TEXTUAL DATA EXTRACTION  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50" name="Google Shape;15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51" y="962028"/>
            <a:ext cx="1430852" cy="80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000" y="937035"/>
            <a:ext cx="699774" cy="85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>
            <a:spLocks noGrp="1"/>
          </p:cNvSpPr>
          <p:nvPr>
            <p:ph type="subTitle" idx="14"/>
          </p:nvPr>
        </p:nvSpPr>
        <p:spPr>
          <a:xfrm>
            <a:off x="3427999" y="3692525"/>
            <a:ext cx="3813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Quick summary of multiple experiments we did during this project.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7"/>
          </p:nvPr>
        </p:nvSpPr>
        <p:spPr>
          <a:xfrm>
            <a:off x="3428001" y="4528875"/>
            <a:ext cx="2627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 view of potentials improvements.</a:t>
            </a:r>
            <a:endParaRPr/>
          </a:p>
        </p:txBody>
      </p:sp>
      <p:sp>
        <p:nvSpPr>
          <p:cNvPr id="158" name="Google Shape;158;p3"/>
          <p:cNvSpPr txBox="1">
            <a:spLocks noGrp="1"/>
          </p:cNvSpPr>
          <p:nvPr>
            <p:ph type="ctrTitle" idx="13"/>
          </p:nvPr>
        </p:nvSpPr>
        <p:spPr>
          <a:xfrm>
            <a:off x="3427999" y="3278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OTHER EXPERIMENTS</a:t>
            </a:r>
            <a:endParaRPr/>
          </a:p>
        </p:txBody>
      </p:sp>
      <p:sp>
        <p:nvSpPr>
          <p:cNvPr id="159" name="Google Shape;159;p3"/>
          <p:cNvSpPr txBox="1">
            <a:spLocks noGrp="1"/>
          </p:cNvSpPr>
          <p:nvPr>
            <p:ph type="ctrTitle" idx="16"/>
          </p:nvPr>
        </p:nvSpPr>
        <p:spPr>
          <a:xfrm>
            <a:off x="3427999" y="41156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IMPROVEMENTS 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 rot="-5400000" flipH="1">
            <a:off x="-959200" y="959250"/>
            <a:ext cx="51435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8"/>
          </p:nvPr>
        </p:nvSpPr>
        <p:spPr>
          <a:xfrm>
            <a:off x="2023007" y="18662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title" idx="2"/>
          </p:nvPr>
        </p:nvSpPr>
        <p:spPr>
          <a:xfrm>
            <a:off x="2023007" y="1969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3" name="Google Shape;163;p3"/>
          <p:cNvSpPr txBox="1">
            <a:spLocks noGrp="1"/>
          </p:cNvSpPr>
          <p:nvPr>
            <p:ph type="title" idx="5"/>
          </p:nvPr>
        </p:nvSpPr>
        <p:spPr>
          <a:xfrm>
            <a:off x="2023007" y="10315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title" idx="15"/>
          </p:nvPr>
        </p:nvSpPr>
        <p:spPr>
          <a:xfrm>
            <a:off x="2023007" y="27009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title" idx="18"/>
          </p:nvPr>
        </p:nvSpPr>
        <p:spPr>
          <a:xfrm>
            <a:off x="2023007" y="35356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subTitle" idx="7"/>
          </p:nvPr>
        </p:nvSpPr>
        <p:spPr>
          <a:xfrm>
            <a:off x="3428000" y="2856200"/>
            <a:ext cx="3628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Description of the implementation of the project.</a:t>
            </a:r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ctrTitle" idx="6"/>
          </p:nvPr>
        </p:nvSpPr>
        <p:spPr>
          <a:xfrm>
            <a:off x="3427999" y="2442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ctrTitle"/>
          </p:nvPr>
        </p:nvSpPr>
        <p:spPr>
          <a:xfrm>
            <a:off x="3423902" y="-6972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subTitle" idx="1"/>
          </p:nvPr>
        </p:nvSpPr>
        <p:spPr>
          <a:xfrm>
            <a:off x="3423900" y="345325"/>
            <a:ext cx="26271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 brief introduction of the project.</a:t>
            </a:r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ctrTitle" idx="3"/>
          </p:nvPr>
        </p:nvSpPr>
        <p:spPr>
          <a:xfrm>
            <a:off x="3425264" y="7670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172" name="Google Shape;172;p3"/>
          <p:cNvSpPr txBox="1">
            <a:spLocks noGrp="1"/>
          </p:cNvSpPr>
          <p:nvPr>
            <p:ph type="subTitle" idx="4"/>
          </p:nvPr>
        </p:nvSpPr>
        <p:spPr>
          <a:xfrm>
            <a:off x="3425251" y="1181650"/>
            <a:ext cx="322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Presentation of research paper used for this work.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1981200" y="4191000"/>
            <a:ext cx="125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06</a:t>
            </a:r>
            <a:endParaRPr sz="480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ctrTitle" idx="3"/>
          </p:nvPr>
        </p:nvSpPr>
        <p:spPr>
          <a:xfrm>
            <a:off x="3425264" y="1605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4"/>
          </p:nvPr>
        </p:nvSpPr>
        <p:spPr>
          <a:xfrm>
            <a:off x="3425251" y="2019850"/>
            <a:ext cx="322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Presentation of the dataset used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/>
          <p:nvPr/>
        </p:nvSpPr>
        <p:spPr>
          <a:xfrm>
            <a:off x="4819650" y="-125"/>
            <a:ext cx="4324500" cy="5143500"/>
          </a:xfrm>
          <a:prstGeom prst="rect">
            <a:avLst/>
          </a:prstGeom>
          <a:solidFill>
            <a:srgbClr val="908269">
              <a:alpha val="7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4480650" y="1577400"/>
            <a:ext cx="4663500" cy="2782500"/>
          </a:xfrm>
          <a:prstGeom prst="rect">
            <a:avLst/>
          </a:prstGeom>
          <a:solidFill>
            <a:srgbClr val="CFC3AC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 txBox="1">
            <a:spLocks noGrp="1"/>
          </p:cNvSpPr>
          <p:nvPr>
            <p:ph type="subTitle" idx="1"/>
          </p:nvPr>
        </p:nvSpPr>
        <p:spPr>
          <a:xfrm flipH="1">
            <a:off x="623025" y="1577400"/>
            <a:ext cx="3326100" cy="30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Problem: </a:t>
            </a:r>
            <a:r>
              <a:rPr lang="en"/>
              <a:t>Incomplete and inaccurate car listings on Milanuncios.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Solution:</a:t>
            </a:r>
            <a:r>
              <a:rPr lang="en"/>
              <a:t> Use CBIR to suggest accurate car details from images.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Method:</a:t>
            </a:r>
            <a:r>
              <a:rPr lang="en"/>
              <a:t> ORB for shape matching + CCH &amp; SCH for color refinement.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Challenges:</a:t>
            </a:r>
            <a:r>
              <a:rPr lang="en"/>
              <a:t> Image variations, similar models, and color inconsistencies.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b="1">
                <a:latin typeface="Catamaran"/>
                <a:ea typeface="Catamaran"/>
                <a:cs typeface="Catamaran"/>
                <a:sym typeface="Catamaran"/>
              </a:rPr>
              <a:t>Impact:</a:t>
            </a:r>
            <a:r>
              <a:rPr lang="en"/>
              <a:t> More accurate listings, better search results, improved user experience.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-575575" y="680700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0" y="1577400"/>
            <a:ext cx="362100" cy="2782500"/>
          </a:xfrm>
          <a:prstGeom prst="rect">
            <a:avLst/>
          </a:prstGeom>
          <a:solidFill>
            <a:srgbClr val="CFC3AC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095" y="2164626"/>
            <a:ext cx="1855181" cy="27824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50" y="87475"/>
            <a:ext cx="1941050" cy="2860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4"/>
          <p:cNvSpPr/>
          <p:nvPr/>
        </p:nvSpPr>
        <p:spPr>
          <a:xfrm rot="5400000">
            <a:off x="6110025" y="2822125"/>
            <a:ext cx="716400" cy="11178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dbe1afb7_0_0"/>
          <p:cNvSpPr/>
          <p:nvPr/>
        </p:nvSpPr>
        <p:spPr>
          <a:xfrm>
            <a:off x="7827875" y="1008000"/>
            <a:ext cx="1329600" cy="4135500"/>
          </a:xfrm>
          <a:prstGeom prst="rect">
            <a:avLst/>
          </a:prstGeom>
          <a:solidFill>
            <a:srgbClr val="908269">
              <a:alpha val="7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39dbe1afb7_0_0"/>
          <p:cNvSpPr/>
          <p:nvPr/>
        </p:nvSpPr>
        <p:spPr>
          <a:xfrm>
            <a:off x="5928825" y="884475"/>
            <a:ext cx="2760900" cy="6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39dbe1afb7_0_0"/>
          <p:cNvSpPr/>
          <p:nvPr/>
        </p:nvSpPr>
        <p:spPr>
          <a:xfrm>
            <a:off x="0" y="1008084"/>
            <a:ext cx="1329600" cy="4135500"/>
          </a:xfrm>
          <a:prstGeom prst="rect">
            <a:avLst/>
          </a:prstGeom>
          <a:solidFill>
            <a:srgbClr val="908269">
              <a:alpha val="7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39dbe1afb7_0_0"/>
          <p:cNvSpPr/>
          <p:nvPr/>
        </p:nvSpPr>
        <p:spPr>
          <a:xfrm>
            <a:off x="469450" y="884475"/>
            <a:ext cx="3600600" cy="6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39dbe1afb7_0_0"/>
          <p:cNvSpPr txBox="1">
            <a:spLocks noGrp="1"/>
          </p:cNvSpPr>
          <p:nvPr>
            <p:ph type="ctrTitle"/>
          </p:nvPr>
        </p:nvSpPr>
        <p:spPr>
          <a:xfrm>
            <a:off x="668550" y="162725"/>
            <a:ext cx="4015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STATE OF THE ART</a:t>
            </a:r>
            <a:endParaRPr sz="2600"/>
          </a:p>
        </p:txBody>
      </p:sp>
      <p:sp>
        <p:nvSpPr>
          <p:cNvPr id="197" name="Google Shape;197;g339dbe1afb7_0_0"/>
          <p:cNvSpPr txBox="1">
            <a:spLocks noGrp="1"/>
          </p:cNvSpPr>
          <p:nvPr>
            <p:ph type="subTitle" idx="1"/>
          </p:nvPr>
        </p:nvSpPr>
        <p:spPr>
          <a:xfrm>
            <a:off x="1405800" y="1858575"/>
            <a:ext cx="30048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Open-source alternative to SIFT &amp; SURF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Key Components: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FAST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(with intensity centroid)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rBRIEF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(with learning-based feature selection)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Applications: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Feature extraction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for tracking &amp; recognition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Enhanced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object detection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Efficient large-scale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image search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Hybrid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image retrieval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39dbe1afb7_0_0"/>
          <p:cNvSpPr txBox="1">
            <a:spLocks noGrp="1"/>
          </p:cNvSpPr>
          <p:nvPr>
            <p:ph type="subTitle" idx="3"/>
          </p:nvPr>
        </p:nvSpPr>
        <p:spPr>
          <a:xfrm>
            <a:off x="4823225" y="1858575"/>
            <a:ext cx="3004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Double Color Histogram for CBIR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Conventional Colour Histogram (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CCH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) for global color distribution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Stacked Colour Histogram (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SCH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) to capture texture information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Why It Matters for Car Image Matching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Robust against </a:t>
            </a:r>
            <a:r>
              <a:rPr lang="en" i="1">
                <a:latin typeface="Catamaran"/>
                <a:ea typeface="Catamaran"/>
                <a:cs typeface="Catamaran"/>
                <a:sym typeface="Catamaran"/>
              </a:rPr>
              <a:t>lighting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" i="1">
                <a:latin typeface="Catamaran"/>
                <a:ea typeface="Catamaran"/>
                <a:cs typeface="Catamaran"/>
                <a:sym typeface="Catamaran"/>
              </a:rPr>
              <a:t>angle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, and </a:t>
            </a:r>
            <a:r>
              <a:rPr lang="en" i="1">
                <a:latin typeface="Catamaran"/>
                <a:ea typeface="Catamaran"/>
                <a:cs typeface="Catamaran"/>
                <a:sym typeface="Catamaran"/>
              </a:rPr>
              <a:t>transformation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variations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Distinguishes cars with similar shapes but different textures/colors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Improves accuracy in identifying visually similar vehicles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0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g339dbe1afb7_0_0"/>
          <p:cNvSpPr txBox="1">
            <a:spLocks noGrp="1"/>
          </p:cNvSpPr>
          <p:nvPr>
            <p:ph type="ctrTitle" idx="4"/>
          </p:nvPr>
        </p:nvSpPr>
        <p:spPr>
          <a:xfrm>
            <a:off x="6313575" y="1008084"/>
            <a:ext cx="2299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COLOR: </a:t>
            </a:r>
            <a:r>
              <a:rPr lang="en" sz="1200">
                <a:solidFill>
                  <a:schemeClr val="lt1"/>
                </a:solidFill>
              </a:rPr>
              <a:t>CCH &amp; SCH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0" name="Google Shape;200;g339dbe1afb7_0_0"/>
          <p:cNvSpPr txBox="1">
            <a:spLocks noGrp="1"/>
          </p:cNvSpPr>
          <p:nvPr>
            <p:ph type="ctrTitle" idx="2"/>
          </p:nvPr>
        </p:nvSpPr>
        <p:spPr>
          <a:xfrm>
            <a:off x="712800" y="1008084"/>
            <a:ext cx="3600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ORB: 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and Robust Feature Detector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39dbe1afb7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575" y="301025"/>
            <a:ext cx="1580300" cy="106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39dbe1afb7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45" y="2192025"/>
            <a:ext cx="1580305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39dbe1afb7_1_42"/>
          <p:cNvPicPr preferRelativeResize="0"/>
          <p:nvPr/>
        </p:nvPicPr>
        <p:blipFill rotWithShape="1">
          <a:blip r:embed="rId5">
            <a:alphaModFix/>
          </a:blip>
          <a:srcRect t="7966" b="9135"/>
          <a:stretch/>
        </p:blipFill>
        <p:spPr>
          <a:xfrm>
            <a:off x="2396375" y="4022300"/>
            <a:ext cx="1395175" cy="9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39dbe1afb7_1_42"/>
          <p:cNvPicPr preferRelativeResize="0"/>
          <p:nvPr/>
        </p:nvPicPr>
        <p:blipFill rotWithShape="1">
          <a:blip r:embed="rId6">
            <a:alphaModFix/>
          </a:blip>
          <a:srcRect t="13247" r="4680"/>
          <a:stretch/>
        </p:blipFill>
        <p:spPr>
          <a:xfrm>
            <a:off x="-13925" y="3098550"/>
            <a:ext cx="1256100" cy="9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39dbe1afb7_1_42"/>
          <p:cNvPicPr preferRelativeResize="0"/>
          <p:nvPr/>
        </p:nvPicPr>
        <p:blipFill rotWithShape="1">
          <a:blip r:embed="rId7">
            <a:alphaModFix/>
          </a:blip>
          <a:srcRect l="8020" t="8297" b="9634"/>
          <a:stretch/>
        </p:blipFill>
        <p:spPr>
          <a:xfrm>
            <a:off x="241100" y="3955425"/>
            <a:ext cx="1305001" cy="87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39dbe1afb7_1_42"/>
          <p:cNvPicPr preferRelativeResize="0"/>
          <p:nvPr/>
        </p:nvPicPr>
        <p:blipFill rotWithShape="1">
          <a:blip r:embed="rId8">
            <a:alphaModFix/>
          </a:blip>
          <a:srcRect l="11684"/>
          <a:stretch/>
        </p:blipFill>
        <p:spPr>
          <a:xfrm>
            <a:off x="1266600" y="3326450"/>
            <a:ext cx="1305001" cy="11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39dbe1afb7_1_42"/>
          <p:cNvSpPr/>
          <p:nvPr/>
        </p:nvSpPr>
        <p:spPr>
          <a:xfrm>
            <a:off x="5132300" y="-125"/>
            <a:ext cx="4011600" cy="5143500"/>
          </a:xfrm>
          <a:prstGeom prst="rect">
            <a:avLst/>
          </a:prstGeom>
          <a:solidFill>
            <a:srgbClr val="908269">
              <a:alpha val="7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339dbe1afb7_1_42"/>
          <p:cNvPicPr preferRelativeResize="0"/>
          <p:nvPr/>
        </p:nvPicPr>
        <p:blipFill rotWithShape="1">
          <a:blip r:embed="rId9">
            <a:alphaModFix/>
          </a:blip>
          <a:srcRect b="9057"/>
          <a:stretch/>
        </p:blipFill>
        <p:spPr>
          <a:xfrm>
            <a:off x="-7125" y="1194450"/>
            <a:ext cx="1750262" cy="9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39dbe1afb7_1_42"/>
          <p:cNvSpPr txBox="1">
            <a:spLocks noGrp="1"/>
          </p:cNvSpPr>
          <p:nvPr>
            <p:ph type="ctrTitle" idx="4"/>
          </p:nvPr>
        </p:nvSpPr>
        <p:spPr>
          <a:xfrm>
            <a:off x="5589600" y="962025"/>
            <a:ext cx="3943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>
                <a:solidFill>
                  <a:schemeClr val="lt1"/>
                </a:solidFill>
              </a:rPr>
              <a:t>DATASET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4" name="Google Shape;214;g339dbe1afb7_1_42"/>
          <p:cNvSpPr txBox="1"/>
          <p:nvPr/>
        </p:nvSpPr>
        <p:spPr>
          <a:xfrm>
            <a:off x="5589600" y="2050800"/>
            <a:ext cx="320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Stanford Cars Dataset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16,185 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Diverse range of 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vehicle models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Dataset’s detailed metadata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offer additional classification insights for future improvements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g339dbe1afb7_1_42"/>
          <p:cNvPicPr preferRelativeResize="0"/>
          <p:nvPr/>
        </p:nvPicPr>
        <p:blipFill rotWithShape="1">
          <a:blip r:embed="rId10">
            <a:alphaModFix/>
          </a:blip>
          <a:srcRect b="9099"/>
          <a:stretch/>
        </p:blipFill>
        <p:spPr>
          <a:xfrm>
            <a:off x="2696925" y="1015799"/>
            <a:ext cx="1686826" cy="11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39dbe1afb7_1_42"/>
          <p:cNvPicPr preferRelativeResize="0"/>
          <p:nvPr/>
        </p:nvPicPr>
        <p:blipFill rotWithShape="1">
          <a:blip r:embed="rId11">
            <a:alphaModFix/>
          </a:blip>
          <a:srcRect l="3779" r="9730" b="15540"/>
          <a:stretch/>
        </p:blipFill>
        <p:spPr>
          <a:xfrm>
            <a:off x="1470875" y="1389400"/>
            <a:ext cx="1196549" cy="90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39dbe1afb7_1_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7000" y="2187987"/>
            <a:ext cx="2614225" cy="181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ctrTitle" idx="6"/>
          </p:nvPr>
        </p:nvSpPr>
        <p:spPr>
          <a:xfrm>
            <a:off x="693750" y="127926"/>
            <a:ext cx="3343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IMPLEMENTATION</a:t>
            </a:r>
            <a:endParaRPr sz="2600"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 flipH="1">
            <a:off x="722150" y="2508350"/>
            <a:ext cx="36633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Computes two types of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color-based features</a:t>
            </a:r>
            <a:r>
              <a:rPr lang="en"/>
              <a:t>: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CCH</a:t>
            </a:r>
            <a:r>
              <a:rPr lang="en"/>
              <a:t> based on standard RGB color histograms.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SCH</a:t>
            </a:r>
            <a:r>
              <a:rPr lang="en"/>
              <a:t> applies </a:t>
            </a:r>
            <a:r>
              <a:rPr lang="en" u="sng"/>
              <a:t>blur</a:t>
            </a:r>
            <a:r>
              <a:rPr lang="en"/>
              <a:t> and </a:t>
            </a:r>
            <a:r>
              <a:rPr lang="en" u="sng"/>
              <a:t>averaging</a:t>
            </a:r>
            <a:r>
              <a:rPr lang="en"/>
              <a:t> over several iterations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combined into a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single vector </a:t>
            </a:r>
            <a:r>
              <a:rPr lang="en"/>
              <a:t>to find similar images.</a:t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 l="15408" t="2501" r="32358" b="40261"/>
          <a:stretch/>
        </p:blipFill>
        <p:spPr>
          <a:xfrm>
            <a:off x="0" y="3452500"/>
            <a:ext cx="4283575" cy="16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4">
            <a:alphaModFix/>
          </a:blip>
          <a:srcRect t="20128" b="6621"/>
          <a:stretch/>
        </p:blipFill>
        <p:spPr>
          <a:xfrm>
            <a:off x="5147450" y="1996375"/>
            <a:ext cx="2616640" cy="126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 l="2168" t="8773" r="84401" b="64295"/>
          <a:stretch/>
        </p:blipFill>
        <p:spPr>
          <a:xfrm>
            <a:off x="252600" y="692400"/>
            <a:ext cx="1802931" cy="11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/>
          <p:nvPr/>
        </p:nvSpPr>
        <p:spPr>
          <a:xfrm>
            <a:off x="4265550" y="692400"/>
            <a:ext cx="4542300" cy="512100"/>
          </a:xfrm>
          <a:prstGeom prst="rect">
            <a:avLst/>
          </a:prstGeom>
          <a:solidFill>
            <a:srgbClr val="908269">
              <a:alpha val="6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4265400" y="3605150"/>
            <a:ext cx="4542300" cy="512100"/>
          </a:xfrm>
          <a:prstGeom prst="rect">
            <a:avLst/>
          </a:prstGeom>
          <a:solidFill>
            <a:srgbClr val="908269">
              <a:alpha val="6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 flipH="1">
            <a:off x="240900" y="1996375"/>
            <a:ext cx="4542300" cy="512100"/>
          </a:xfrm>
          <a:prstGeom prst="rect">
            <a:avLst/>
          </a:prstGeom>
          <a:solidFill>
            <a:srgbClr val="908269">
              <a:alpha val="6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 txBox="1">
            <a:spLocks noGrp="1"/>
          </p:cNvSpPr>
          <p:nvPr>
            <p:ph type="ctrTitle"/>
          </p:nvPr>
        </p:nvSpPr>
        <p:spPr>
          <a:xfrm>
            <a:off x="722100" y="2123550"/>
            <a:ext cx="359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COLOR MATCHER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2"/>
          </p:nvPr>
        </p:nvSpPr>
        <p:spPr>
          <a:xfrm>
            <a:off x="4265550" y="1201500"/>
            <a:ext cx="4883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Uses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ORB (Oriented FAST and Rotated BRIEF)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Compares the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query image's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descriptors against the descriptors of the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dataset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Matches based on the number of keypoint using a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brute-force matcher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2" name="Google Shape;232;p20"/>
          <p:cNvSpPr txBox="1">
            <a:spLocks noGrp="1"/>
          </p:cNvSpPr>
          <p:nvPr>
            <p:ph type="ctrTitle" idx="3"/>
          </p:nvPr>
        </p:nvSpPr>
        <p:spPr>
          <a:xfrm>
            <a:off x="4890425" y="816700"/>
            <a:ext cx="391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ORB MATCHER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4"/>
          </p:nvPr>
        </p:nvSpPr>
        <p:spPr>
          <a:xfrm>
            <a:off x="4265425" y="4093725"/>
            <a:ext cx="4883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integrates the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ORB</a:t>
            </a:r>
            <a:r>
              <a:rPr lang="en"/>
              <a:t> and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color-based</a:t>
            </a:r>
            <a:r>
              <a:rPr lang="en"/>
              <a:t> results to provide a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combined ranking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Filters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top n images</a:t>
            </a:r>
            <a:r>
              <a:rPr lang="en"/>
              <a:t> using ORB matcher.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Compute</a:t>
            </a:r>
            <a:r>
              <a:rPr lang="en"/>
              <a:t> color features of the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filtered list</a:t>
            </a:r>
            <a:r>
              <a:rPr lang="en"/>
              <a:t>.</a:t>
            </a:r>
            <a:endParaRPr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Calculate a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combined score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Display </a:t>
            </a:r>
            <a:r>
              <a:rPr lang="en" b="1">
                <a:latin typeface="Catamaran"/>
                <a:ea typeface="Catamaran"/>
                <a:cs typeface="Catamaran"/>
                <a:sym typeface="Catamaran"/>
              </a:rPr>
              <a:t>top results</a:t>
            </a:r>
            <a:r>
              <a:rPr lang="en"/>
              <a:t> with metrics and scores.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ctrTitle" idx="5"/>
          </p:nvPr>
        </p:nvSpPr>
        <p:spPr>
          <a:xfrm>
            <a:off x="4819226" y="3694525"/>
            <a:ext cx="339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HYBRID MATCHING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6">
            <a:alphaModFix/>
          </a:blip>
          <a:srcRect l="71586" b="21148"/>
          <a:stretch/>
        </p:blipFill>
        <p:spPr>
          <a:xfrm>
            <a:off x="7789774" y="1996375"/>
            <a:ext cx="434376" cy="126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5">
            <a:alphaModFix/>
          </a:blip>
          <a:srcRect l="19307" t="8771" r="68726" b="66801"/>
          <a:stretch/>
        </p:blipFill>
        <p:spPr>
          <a:xfrm>
            <a:off x="2189640" y="692400"/>
            <a:ext cx="1771110" cy="1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/>
          <p:nvPr/>
        </p:nvSpPr>
        <p:spPr>
          <a:xfrm>
            <a:off x="4159900" y="877250"/>
            <a:ext cx="4983900" cy="6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t="1037" b="1037"/>
          <a:stretch/>
        </p:blipFill>
        <p:spPr>
          <a:xfrm>
            <a:off x="5627300" y="3040775"/>
            <a:ext cx="3516700" cy="1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 txBox="1">
            <a:spLocks noGrp="1"/>
          </p:cNvSpPr>
          <p:nvPr>
            <p:ph type="subTitle" idx="1"/>
          </p:nvPr>
        </p:nvSpPr>
        <p:spPr>
          <a:xfrm>
            <a:off x="4358176" y="1571638"/>
            <a:ext cx="4329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247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Remove the background from images while preserving the foreground 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"/>
              <a:buChar char="●"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Image Standardization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"/>
              <a:buChar char="●"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Background Removal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(BackgroundSubtractorMOG2) 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"/>
              <a:buChar char="●"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Dataset Processing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Finally, result didn’t match the required expectations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2"/>
          </p:nvPr>
        </p:nvSpPr>
        <p:spPr>
          <a:xfrm>
            <a:off x="185475" y="3938825"/>
            <a:ext cx="50781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Experimented with other two feature matching techniques: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FLANN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uses Locality Sensitive Hashing (</a:t>
            </a: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LSH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) for fast nearest neighbor searches.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HNSW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is a graph-based algorithm from </a:t>
            </a: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Faiss</a:t>
            </a: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 that provides efficient similarity search for high-dimensional data.</a:t>
            </a:r>
            <a:endParaRPr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Both methods didn't enhance the outputs by </a:t>
            </a:r>
            <a:r>
              <a:rPr lang="en" b="1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BF Matcher</a:t>
            </a:r>
            <a:endParaRPr b="1">
              <a:solidFill>
                <a:srgbClr val="00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5" name="Google Shape;245;p16"/>
          <p:cNvSpPr txBox="1">
            <a:spLocks noGrp="1"/>
          </p:cNvSpPr>
          <p:nvPr>
            <p:ph type="ctrTitle"/>
          </p:nvPr>
        </p:nvSpPr>
        <p:spPr>
          <a:xfrm>
            <a:off x="4358175" y="1061100"/>
            <a:ext cx="4917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BACKGROUND REMOVAL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16"/>
          <p:cNvSpPr txBox="1">
            <a:spLocks noGrp="1"/>
          </p:cNvSpPr>
          <p:nvPr>
            <p:ph type="ctrTitle" idx="4"/>
          </p:nvPr>
        </p:nvSpPr>
        <p:spPr>
          <a:xfrm>
            <a:off x="5007900" y="111650"/>
            <a:ext cx="39432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OTHER EXPERIMENTS</a:t>
            </a:r>
            <a:endParaRPr sz="2600"/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 t="8489" b="13483"/>
          <a:stretch/>
        </p:blipFill>
        <p:spPr>
          <a:xfrm>
            <a:off x="0" y="162500"/>
            <a:ext cx="2361800" cy="1641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5">
            <a:alphaModFix/>
          </a:blip>
          <a:srcRect t="8484" b="8493"/>
          <a:stretch/>
        </p:blipFill>
        <p:spPr>
          <a:xfrm>
            <a:off x="2034925" y="1425050"/>
            <a:ext cx="1766275" cy="14010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16"/>
          <p:cNvSpPr/>
          <p:nvPr/>
        </p:nvSpPr>
        <p:spPr>
          <a:xfrm>
            <a:off x="-31100" y="3239450"/>
            <a:ext cx="4983900" cy="62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 txBox="1">
            <a:spLocks noGrp="1"/>
          </p:cNvSpPr>
          <p:nvPr>
            <p:ph type="ctrTitle"/>
          </p:nvPr>
        </p:nvSpPr>
        <p:spPr>
          <a:xfrm>
            <a:off x="167175" y="3423300"/>
            <a:ext cx="4917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ORB MATCHER ALTERNATIVES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6">
            <a:alphaModFix/>
          </a:blip>
          <a:srcRect b="13807"/>
          <a:stretch/>
        </p:blipFill>
        <p:spPr>
          <a:xfrm>
            <a:off x="2425250" y="366050"/>
            <a:ext cx="1250275" cy="1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00" y="1804150"/>
            <a:ext cx="1266175" cy="12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/>
          <p:nvPr/>
        </p:nvSpPr>
        <p:spPr>
          <a:xfrm>
            <a:off x="4571971" y="3000323"/>
            <a:ext cx="4572000" cy="21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>
            <a:spLocks noGrp="1"/>
          </p:cNvSpPr>
          <p:nvPr>
            <p:ph type="ctrTitle" idx="7"/>
          </p:nvPr>
        </p:nvSpPr>
        <p:spPr>
          <a:xfrm>
            <a:off x="5340225" y="3186173"/>
            <a:ext cx="32775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Methods beyond color matcher</a:t>
            </a:r>
            <a:endParaRPr/>
          </a:p>
        </p:txBody>
      </p:sp>
      <p:sp>
        <p:nvSpPr>
          <p:cNvPr id="259" name="Google Shape;259;p5"/>
          <p:cNvSpPr txBox="1">
            <a:spLocks noGrp="1"/>
          </p:cNvSpPr>
          <p:nvPr>
            <p:ph type="subTitle" idx="8"/>
          </p:nvPr>
        </p:nvSpPr>
        <p:spPr>
          <a:xfrm>
            <a:off x="5340225" y="3892025"/>
            <a:ext cx="3485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Investigate </a:t>
            </a:r>
            <a:r>
              <a:rPr lang="en" sz="1100" b="1">
                <a:latin typeface="Catamaran"/>
                <a:ea typeface="Catamaran"/>
                <a:cs typeface="Catamaran"/>
                <a:sym typeface="Catamaran"/>
              </a:rPr>
              <a:t>texture-based</a:t>
            </a:r>
            <a:r>
              <a:rPr lang="en" sz="1100"/>
              <a:t> recognition approaches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Explore </a:t>
            </a:r>
            <a:r>
              <a:rPr lang="en" sz="1100" b="1">
                <a:latin typeface="Catamaran"/>
                <a:ea typeface="Catamaran"/>
                <a:cs typeface="Catamaran"/>
                <a:sym typeface="Catamaran"/>
              </a:rPr>
              <a:t>deep learning-based</a:t>
            </a:r>
            <a:r>
              <a:rPr lang="en" sz="1100"/>
              <a:t> feature extraction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Research </a:t>
            </a:r>
            <a:r>
              <a:rPr lang="en" sz="1100" b="1">
                <a:latin typeface="Catamaran"/>
                <a:ea typeface="Catamaran"/>
                <a:cs typeface="Catamaran"/>
                <a:sym typeface="Catamaran"/>
              </a:rPr>
              <a:t>hybrid methods</a:t>
            </a:r>
            <a:r>
              <a:rPr lang="en" sz="1100"/>
              <a:t> combining multiple recognition strategies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60" name="Google Shape;260;p5"/>
          <p:cNvSpPr/>
          <p:nvPr/>
        </p:nvSpPr>
        <p:spPr>
          <a:xfrm>
            <a:off x="0" y="753962"/>
            <a:ext cx="4572000" cy="22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4571988" y="732200"/>
            <a:ext cx="4572000" cy="224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0" y="3000323"/>
            <a:ext cx="4572000" cy="2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1"/>
          </p:nvPr>
        </p:nvSpPr>
        <p:spPr>
          <a:xfrm>
            <a:off x="800825" y="1500703"/>
            <a:ext cx="314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Implement </a:t>
            </a:r>
            <a:r>
              <a:rPr lang="en" sz="1100" b="1">
                <a:latin typeface="Catamaran"/>
                <a:ea typeface="Catamaran"/>
                <a:cs typeface="Catamaran"/>
                <a:sym typeface="Catamaran"/>
              </a:rPr>
              <a:t>robust segmentation techniques</a:t>
            </a:r>
            <a:r>
              <a:rPr lang="en" sz="1100"/>
              <a:t> to isolate subject from surroundings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Evaluate performance of </a:t>
            </a:r>
            <a:r>
              <a:rPr lang="en" sz="1100" b="1">
                <a:latin typeface="Catamaran"/>
                <a:ea typeface="Catamaran"/>
                <a:cs typeface="Catamaran"/>
                <a:sym typeface="Catamaran"/>
              </a:rPr>
              <a:t>different algorithms</a:t>
            </a:r>
            <a:r>
              <a:rPr lang="en" sz="1100"/>
              <a:t> across varied conditions</a:t>
            </a:r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subTitle" idx="3"/>
          </p:nvPr>
        </p:nvSpPr>
        <p:spPr>
          <a:xfrm>
            <a:off x="5334825" y="1482875"/>
            <a:ext cx="34854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Develop </a:t>
            </a:r>
            <a:r>
              <a:rPr lang="en" sz="11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normalization</a:t>
            </a:r>
            <a:r>
              <a:rPr lang="en" sz="1100">
                <a:solidFill>
                  <a:schemeClr val="lt1"/>
                </a:solidFill>
              </a:rPr>
              <a:t> procedures for lighting variations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Create </a:t>
            </a:r>
            <a:r>
              <a:rPr lang="en" sz="11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position calibration</a:t>
            </a:r>
            <a:r>
              <a:rPr lang="en" sz="1100">
                <a:solidFill>
                  <a:schemeClr val="lt1"/>
                </a:solidFill>
              </a:rPr>
              <a:t> for consistent vehicle orientation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Implement </a:t>
            </a:r>
            <a:r>
              <a:rPr lang="en" sz="11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bias correction</a:t>
            </a:r>
            <a:r>
              <a:rPr lang="en" sz="1100">
                <a:solidFill>
                  <a:schemeClr val="lt1"/>
                </a:solidFill>
              </a:rPr>
              <a:t> methods for environmental factors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5"/>
          <p:cNvSpPr txBox="1">
            <a:spLocks noGrp="1"/>
          </p:cNvSpPr>
          <p:nvPr>
            <p:ph type="subTitle" idx="5"/>
          </p:nvPr>
        </p:nvSpPr>
        <p:spPr>
          <a:xfrm>
            <a:off x="800825" y="3873133"/>
            <a:ext cx="31440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Evaluate </a:t>
            </a:r>
            <a:r>
              <a:rPr lang="en" sz="1100" b="1" i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SIFT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 b="1" i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SURF</a:t>
            </a:r>
            <a:r>
              <a:rPr lang="en" sz="1100">
                <a:solidFill>
                  <a:schemeClr val="lt1"/>
                </a:solidFill>
              </a:rPr>
              <a:t>, </a:t>
            </a:r>
            <a:r>
              <a:rPr lang="en" sz="1100" b="1" i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AKAZE</a:t>
            </a:r>
            <a:r>
              <a:rPr lang="en" sz="1100">
                <a:solidFill>
                  <a:schemeClr val="lt1"/>
                </a:solidFill>
              </a:rPr>
              <a:t> and other feature detection algorithms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Compare </a:t>
            </a:r>
            <a:r>
              <a:rPr lang="en" sz="11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performance metrics</a:t>
            </a:r>
            <a:r>
              <a:rPr lang="en" sz="1100">
                <a:solidFill>
                  <a:schemeClr val="lt1"/>
                </a:solidFill>
              </a:rPr>
              <a:t>: accuracy, processing time, robustness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5"/>
          <p:cNvSpPr txBox="1">
            <a:spLocks noGrp="1"/>
          </p:cNvSpPr>
          <p:nvPr>
            <p:ph type="ctrTitle" idx="2"/>
          </p:nvPr>
        </p:nvSpPr>
        <p:spPr>
          <a:xfrm>
            <a:off x="5340225" y="1026703"/>
            <a:ext cx="34191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Standardize images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5"/>
          <p:cNvSpPr txBox="1">
            <a:spLocks noGrp="1"/>
          </p:cNvSpPr>
          <p:nvPr>
            <p:ph type="ctrTitle" idx="4"/>
          </p:nvPr>
        </p:nvSpPr>
        <p:spPr>
          <a:xfrm>
            <a:off x="800825" y="3186175"/>
            <a:ext cx="36390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Experiment ORB matcher alternatives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5"/>
          <p:cNvSpPr txBox="1">
            <a:spLocks noGrp="1"/>
          </p:cNvSpPr>
          <p:nvPr>
            <p:ph type="ctrTitle"/>
          </p:nvPr>
        </p:nvSpPr>
        <p:spPr>
          <a:xfrm>
            <a:off x="800825" y="1026703"/>
            <a:ext cx="36390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removal</a:t>
            </a:r>
            <a:endParaRPr/>
          </a:p>
        </p:txBody>
      </p:sp>
      <p:sp>
        <p:nvSpPr>
          <p:cNvPr id="269" name="Google Shape;269;p5"/>
          <p:cNvSpPr txBox="1"/>
          <p:nvPr/>
        </p:nvSpPr>
        <p:spPr>
          <a:xfrm>
            <a:off x="762000" y="152400"/>
            <a:ext cx="327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IMPROVEMENTS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Macintosh PowerPoint</Application>
  <PresentationFormat>On-screen Show (16:9)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Proxima Nova</vt:lpstr>
      <vt:lpstr>Fira Sans Extra Condensed Medium</vt:lpstr>
      <vt:lpstr>Arial</vt:lpstr>
      <vt:lpstr>Roboto</vt:lpstr>
      <vt:lpstr>Catamaran Light</vt:lpstr>
      <vt:lpstr>Catamaran</vt:lpstr>
      <vt:lpstr>Livvic</vt:lpstr>
      <vt:lpstr>Nunito Light</vt:lpstr>
      <vt:lpstr>Montserrat</vt:lpstr>
      <vt:lpstr>Engineering Project Proposal by Slidesgo</vt:lpstr>
      <vt:lpstr>NON-TEXTUAL DATA EXTRACTION  </vt:lpstr>
      <vt:lpstr>OTHER EXPERIMENTS</vt:lpstr>
      <vt:lpstr>MOTIVATION</vt:lpstr>
      <vt:lpstr>STATE OF THE ART</vt:lpstr>
      <vt:lpstr>DATASET</vt:lpstr>
      <vt:lpstr>IMPLEMENTATION</vt:lpstr>
      <vt:lpstr>BACKGROUND REMOVAL</vt:lpstr>
      <vt:lpstr>Methods beyond color matcher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 Antonio Ruiz Heredia</cp:lastModifiedBy>
  <cp:revision>1</cp:revision>
  <dcterms:modified xsi:type="dcterms:W3CDTF">2025-02-26T12:44:33Z</dcterms:modified>
</cp:coreProperties>
</file>